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9"/>
  </p:notesMasterIdLst>
  <p:sldIdLst>
    <p:sldId id="293" r:id="rId5"/>
    <p:sldId id="286" r:id="rId6"/>
    <p:sldId id="294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" userDrawn="1">
          <p15:clr>
            <a:srgbClr val="A4A3A4"/>
          </p15:clr>
        </p15:guide>
        <p15:guide id="4" pos="907" userDrawn="1">
          <p15:clr>
            <a:srgbClr val="A4A3A4"/>
          </p15:clr>
        </p15:guide>
        <p15:guide id="5" pos="2216" userDrawn="1">
          <p15:clr>
            <a:srgbClr val="A4A3A4"/>
          </p15:clr>
        </p15:guide>
        <p15:guide id="6" pos="1553" userDrawn="1">
          <p15:clr>
            <a:srgbClr val="A4A3A4"/>
          </p15:clr>
        </p15:guide>
        <p15:guide id="9" pos="2993" userDrawn="1">
          <p15:clr>
            <a:srgbClr val="A4A3A4"/>
          </p15:clr>
        </p15:guide>
        <p15:guide id="10" pos="3527" userDrawn="1">
          <p15:clr>
            <a:srgbClr val="A4A3A4"/>
          </p15:clr>
        </p15:guide>
        <p15:guide id="11" pos="3628" userDrawn="1">
          <p15:clr>
            <a:srgbClr val="A4A3A4"/>
          </p15:clr>
        </p15:guide>
        <p15:guide id="12" pos="5511" userDrawn="1">
          <p15:clr>
            <a:srgbClr val="A4A3A4"/>
          </p15:clr>
        </p15:guide>
        <p15:guide id="13" orient="horz" pos="2205" userDrawn="1">
          <p15:clr>
            <a:srgbClr val="A4A3A4"/>
          </p15:clr>
        </p15:guide>
        <p15:guide id="15" pos="4853" userDrawn="1">
          <p15:clr>
            <a:srgbClr val="A4A3A4"/>
          </p15:clr>
        </p15:guide>
        <p15:guide id="16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A77BE1"/>
    <a:srgbClr val="D7C3F1"/>
    <a:srgbClr val="CDDDF0"/>
    <a:srgbClr val="D7EBB4"/>
    <a:srgbClr val="EB681F"/>
    <a:srgbClr val="47A0A0"/>
    <a:srgbClr val="11A0D7"/>
    <a:srgbClr val="96628C"/>
    <a:srgbClr val="CD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0"/>
    <p:restoredTop sz="96395" autoAdjust="0"/>
  </p:normalViewPr>
  <p:slideViewPr>
    <p:cSldViewPr snapToGrid="0" snapToObjects="1">
      <p:cViewPr varScale="1">
        <p:scale>
          <a:sx n="85" d="100"/>
          <a:sy n="85" d="100"/>
        </p:scale>
        <p:origin x="1284" y="84"/>
      </p:cViewPr>
      <p:guideLst>
        <p:guide pos="340"/>
        <p:guide pos="907"/>
        <p:guide pos="2216"/>
        <p:guide pos="1553"/>
        <p:guide pos="2993"/>
        <p:guide pos="3527"/>
        <p:guide pos="3628"/>
        <p:guide pos="5511"/>
        <p:guide orient="horz" pos="2205"/>
        <p:guide pos="4853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2160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384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759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0672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9562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305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BE8A-E970-D843-B600-BB5C69F2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115A3-91B3-5C46-8AFD-061D92CF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680AD-2F86-1042-A669-91E344B6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14F5-6B58-CE4A-9D0C-B3CE5AD0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7B7DD-A296-EA4F-927F-48E26488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C8E4F-31F2-FA48-82AA-D2AF64A0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7B556-1B38-1149-BAA7-BBF81B10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10CFE0-EB00-0D41-B3AF-6DB667EA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9374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7791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0226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335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0769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882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0980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287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04/28/2023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757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ВЕСЕННЯЯ АТТЕСТАЦИЯ ПЕРВОГО ГОДА ОБУЧЕНИЯ. СРОКИ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269987" y="2264453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015092" y="2465910"/>
            <a:ext cx="1795676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Заполнение </a:t>
            </a:r>
            <a:endParaRPr lang="ru-RU" sz="14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Аттестационного листа в ЛК аспиранта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64782" y="2126982"/>
            <a:ext cx="7162884" cy="74482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HSE Sans" panose="02000000000000000000" pitchFamily="50" charset="-52"/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2500265" y="1718870"/>
            <a:ext cx="859219" cy="768166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5434134" y="4480652"/>
            <a:ext cx="569116" cy="569116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30270" y="5055076"/>
            <a:ext cx="4834580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Зачеты и экзамены в 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соответствии с расписанием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709393" y="4709159"/>
            <a:ext cx="5045049" cy="112893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HSE Sans" panose="02000000000000000000" pitchFamily="50" charset="-52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579457" y="1783428"/>
            <a:ext cx="700834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HSE Sans" panose="02000000000000000000" pitchFamily="50" charset="-52"/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HSE Sans" panose="02000000000000000000" pitchFamily="50" charset="-52"/>
              </a:rPr>
              <a:t>15 мая</a:t>
            </a:r>
            <a:endParaRPr lang="ru-RU" sz="1400" dirty="0">
              <a:solidFill>
                <a:schemeClr val="bg1"/>
              </a:solidFill>
              <a:latin typeface="HSE Sans" panose="02000000000000000000" pitchFamily="50" charset="-52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5856325" y="1718869"/>
            <a:ext cx="913752" cy="768167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348558" y="4452676"/>
            <a:ext cx="740908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HSE Sans" panose="02000000000000000000" pitchFamily="50" charset="-52"/>
              </a:rPr>
              <a:t>15 мая </a:t>
            </a:r>
            <a:endParaRPr lang="ru-RU" sz="1400" dirty="0">
              <a:solidFill>
                <a:schemeClr val="bg1"/>
              </a:solidFill>
              <a:latin typeface="HSE Sans" panose="02000000000000000000" pitchFamily="50" charset="-52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14999" y="3951759"/>
            <a:ext cx="1493736" cy="1493736"/>
          </a:xfrm>
          <a:prstGeom prst="ellipse">
            <a:avLst/>
          </a:prstGeom>
          <a:noFill/>
          <a:ln w="38100">
            <a:solidFill>
              <a:srgbClr val="D7C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  <p:sp>
        <p:nvSpPr>
          <p:cNvPr id="32" name="Овал 31"/>
          <p:cNvSpPr/>
          <p:nvPr/>
        </p:nvSpPr>
        <p:spPr>
          <a:xfrm>
            <a:off x="489378" y="1718869"/>
            <a:ext cx="825543" cy="768167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17682" y="1783428"/>
            <a:ext cx="100302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10 мая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3868964" y="2308441"/>
            <a:ext cx="2090217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Выступление </a:t>
            </a: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с отчетом в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подразделении и Аспирантской школе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493777" y="4363853"/>
            <a:ext cx="2090217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Формат участия </a:t>
            </a:r>
          </a:p>
          <a:p>
            <a:pPr algn="ctr"/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 аттестации</a:t>
            </a:r>
          </a:p>
          <a:p>
            <a:pPr algn="ctr"/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очно / онлайн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30270" y="5692089"/>
            <a:ext cx="8710954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Результаты зачетов/экзаменов </a:t>
            </a:r>
            <a:r>
              <a:rPr lang="ru-RU" sz="16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подгрузятся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в Аттестационный лист автоматически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972269" y="1727246"/>
            <a:ext cx="740908" cy="73866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24, 26,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30 мая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4" y="4098264"/>
            <a:ext cx="3799310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200" dirty="0" smtClean="0">
                <a:solidFill>
                  <a:srgbClr val="A77BE1"/>
                </a:solidFill>
                <a:latin typeface="HSE Sans" panose="02000000000000000000" pitchFamily="2" charset="0"/>
              </a:rPr>
              <a:t>Заполнение Аттестационного листа в ЛК аспиранта на дату выступления – обязательное условие</a:t>
            </a:r>
            <a:endParaRPr lang="ru-RU" sz="1200" dirty="0">
              <a:solidFill>
                <a:srgbClr val="A77BE1"/>
              </a:solidFill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573440" y="2521532"/>
            <a:ext cx="2042117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Распечатка </a:t>
            </a:r>
            <a:r>
              <a:rPr lang="ru-RU" sz="14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Атт.листа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из ЛК аспиранта, сдача менеджеру </a:t>
            </a:r>
            <a:r>
              <a:rPr lang="ru-RU" sz="14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Асп.школы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775003" y="1718869"/>
            <a:ext cx="808991" cy="768167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771373" y="1822118"/>
            <a:ext cx="81624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19 июня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угольник 83"/>
          <p:cNvSpPr/>
          <p:nvPr/>
        </p:nvSpPr>
        <p:spPr>
          <a:xfrm>
            <a:off x="8464349" y="1441731"/>
            <a:ext cx="279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36003" y="1462864"/>
            <a:ext cx="2235705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Дисциплины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59530" y="1484313"/>
            <a:ext cx="360908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ЗАПОЛНЯЕТСЯ В ЛК АСПИРАНТА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2955679"/>
            <a:ext cx="2235705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Практики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3337907"/>
            <a:ext cx="400410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59531" y="1799852"/>
            <a:ext cx="3004257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Внимание! Для заполнения Аттестационного листа у Вас должен быть заполнен Инд. план работы в ЛК аспиранта.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72169" y="1759787"/>
            <a:ext cx="3576543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Результаты зачетов и экзаменов подгружаются в </a:t>
            </a:r>
            <a:r>
              <a:rPr lang="ru-RU" sz="1400" dirty="0" err="1" smtClean="0"/>
              <a:t>Атт</a:t>
            </a:r>
            <a:r>
              <a:rPr lang="ru-RU" sz="1400" dirty="0" smtClean="0"/>
              <a:t>. лист автоматически</a:t>
            </a:r>
            <a:endParaRPr lang="ru-RU" sz="1400" dirty="0">
              <a:latin typeface="HSE Sans" panose="02000000000000000000" pitchFamily="2" charset="0"/>
            </a:endParaRPr>
          </a:p>
          <a:p>
            <a:endParaRPr lang="ru-RU" sz="1400" dirty="0">
              <a:latin typeface="HSE Sans" panose="02000000000000000000" pitchFamily="2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21352" y="1548214"/>
            <a:ext cx="251638" cy="251638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740463" y="1500578"/>
            <a:ext cx="251638" cy="25163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7C3F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4740463" y="2990313"/>
            <a:ext cx="251638" cy="25163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72170" y="3286631"/>
            <a:ext cx="3136116" cy="116955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На весенней аттестации с</a:t>
            </a:r>
            <a:r>
              <a:rPr lang="ru-RU" sz="1400" dirty="0" smtClean="0"/>
              <a:t>оставляется </a:t>
            </a:r>
            <a:r>
              <a:rPr lang="ru-RU" sz="1400" dirty="0" smtClean="0"/>
              <a:t>промежуточный отчет о </a:t>
            </a:r>
            <a:r>
              <a:rPr lang="ru-RU" sz="1400" dirty="0" smtClean="0"/>
              <a:t>практиках </a:t>
            </a:r>
          </a:p>
          <a:p>
            <a:endParaRPr lang="ru-RU" sz="1400" dirty="0" smtClean="0">
              <a:latin typeface="HSE Sans" panose="02000000000000000000" pitchFamily="2" charset="0"/>
            </a:endParaRPr>
          </a:p>
          <a:p>
            <a:r>
              <a:rPr lang="ru-RU" sz="1400" dirty="0" smtClean="0">
                <a:latin typeface="HSE Sans" panose="02000000000000000000" pitchFamily="2" charset="0"/>
              </a:rPr>
              <a:t>Окончательный отчёт предоставляется осенью.</a:t>
            </a:r>
            <a:endParaRPr lang="ru-RU" sz="1600" dirty="0">
              <a:latin typeface="HSE Sans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4482523"/>
            <a:ext cx="400410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Научный исследования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4864751"/>
            <a:ext cx="400410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751388" y="4525981"/>
            <a:ext cx="251638" cy="25163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90380" y="5172528"/>
            <a:ext cx="3720818" cy="98488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По остальным видам работы - промежуточный </a:t>
            </a:r>
            <a:r>
              <a:rPr lang="ru-RU" sz="1400" dirty="0" smtClean="0"/>
              <a:t>отчет. </a:t>
            </a:r>
          </a:p>
          <a:p>
            <a:r>
              <a:rPr lang="ru-RU" sz="1400" dirty="0" smtClean="0"/>
              <a:t>Окончательный - на </a:t>
            </a:r>
            <a:r>
              <a:rPr lang="ru-RU" sz="1400" dirty="0" smtClean="0"/>
              <a:t>осенней аттестации</a:t>
            </a:r>
            <a:endParaRPr lang="ru-RU" sz="1400" dirty="0">
              <a:latin typeface="HSE Sans" panose="02000000000000000000" pitchFamily="2" charset="0"/>
            </a:endParaRPr>
          </a:p>
          <a:p>
            <a:endParaRPr lang="ru-RU" sz="1600" dirty="0">
              <a:latin typeface="HSE Sans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72170" y="4857312"/>
            <a:ext cx="3720818" cy="30777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400" dirty="0" err="1" smtClean="0"/>
              <a:t>Reseach</a:t>
            </a:r>
            <a:r>
              <a:rPr lang="en-US" sz="1400" dirty="0" smtClean="0"/>
              <a:t> Proposal </a:t>
            </a:r>
            <a:r>
              <a:rPr lang="en-US" sz="1400" dirty="0" smtClean="0"/>
              <a:t>– </a:t>
            </a:r>
            <a:r>
              <a:rPr lang="ru-RU" sz="1400" dirty="0" smtClean="0"/>
              <a:t>окончательный отчет</a:t>
            </a:r>
            <a:endParaRPr lang="ru-RU" sz="1400" dirty="0">
              <a:latin typeface="HSE Sans" panose="02000000000000000000" pitchFamily="2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079089" y="3076722"/>
            <a:ext cx="3156250" cy="3156250"/>
          </a:xfrm>
          <a:prstGeom prst="ellipse">
            <a:avLst/>
          </a:prstGeom>
          <a:noFill/>
          <a:ln w="38100">
            <a:solidFill>
              <a:srgbClr val="D7C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450688" y="3805414"/>
            <a:ext cx="2456584" cy="189282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Данные о научных публикациях попадают в </a:t>
            </a:r>
            <a:r>
              <a:rPr lang="ru-RU" sz="13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Атт</a:t>
            </a:r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лист </a:t>
            </a:r>
            <a:r>
              <a:rPr lang="ru-RU" sz="13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автоматически</a:t>
            </a:r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с Вашей личной странички на портале.</a:t>
            </a:r>
          </a:p>
          <a:p>
            <a:pPr algn="ctr"/>
            <a:endParaRPr lang="ru-RU" sz="1300" dirty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pPr algn="ctr"/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До Аттестации разместите на вашей персональной страничке сведения о Ваших публикациях</a:t>
            </a:r>
            <a:endParaRPr lang="ru-RU" sz="13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АТТЕСТАЦИОННЫЙ ЛИСТ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36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6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ъект 2"/>
          <p:cNvSpPr txBox="1">
            <a:spLocks/>
          </p:cNvSpPr>
          <p:nvPr/>
        </p:nvSpPr>
        <p:spPr>
          <a:xfrm>
            <a:off x="516543" y="1849313"/>
            <a:ext cx="8358515" cy="113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«аттестовать»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(работа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выполнена </a:t>
            </a: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в полном объеме)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«аттестовать условно» (выполнены обязательные виды научных работ; имеется академическая задолженность по дисциплинам за текущий год)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«не аттестовать»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(не </a:t>
            </a: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выполнены обязательные виды научных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работ, не ликвидирована задолженность).</a:t>
            </a:r>
            <a:endParaRPr lang="ru-RU" sz="1400" b="0" dirty="0">
              <a:solidFill>
                <a:srgbClr val="0E2D69"/>
              </a:solidFill>
              <a:latin typeface="HSE Sans" panose="02000000000000000000" pitchFamily="50" charset="-52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13647" y="3688231"/>
            <a:ext cx="3423502" cy="45719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HSE Sans" panose="02000000000000000000" pitchFamily="50" charset="-5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613647" y="3969111"/>
            <a:ext cx="7135066" cy="13849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b="1" dirty="0" err="1" smtClean="0">
                <a:solidFill>
                  <a:srgbClr val="102D69"/>
                </a:solidFill>
                <a:latin typeface="HSE Sans" panose="02000000000000000000" pitchFamily="50" charset="-52"/>
              </a:rPr>
              <a:t>Непрохождение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 аттестации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в структурном подразделении и (или) Аспирантской школе признается недобросовестным выполнением обязанностей по освоению программы аспирантуры и является основанием для 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отчисления на текущей аттестации</a:t>
            </a:r>
          </a:p>
          <a:p>
            <a:endParaRPr lang="ru-RU" sz="14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НЕПРОХОЖДЕНИЕ = НЕЯВКА ПО НЕУВАЖИТЕЛЬНОЙ ПРИЧИНЕ НА АТТЕСТАЦИЮ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ВЕСЕННЯЯ АТТЕСТАЦИЯ ПЕРВОГО ГОДА ОБУЧЕНИЯ. СРОКИ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36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3718" y="1362401"/>
            <a:ext cx="4925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ВОЗМОЖНЫЕ РЕШЕНИЯ ПО АТТЕСТАЦИИ</a:t>
            </a:r>
            <a:endParaRPr lang="ru-RU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96923" y="1008528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Задолженности и пересдачи</a:t>
            </a:r>
          </a:p>
        </p:txBody>
      </p:sp>
      <p:sp>
        <p:nvSpPr>
          <p:cNvPr id="130" name="Овал 129"/>
          <p:cNvSpPr/>
          <p:nvPr/>
        </p:nvSpPr>
        <p:spPr>
          <a:xfrm>
            <a:off x="685736" y="1668079"/>
            <a:ext cx="401598" cy="401598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197572" y="1662763"/>
            <a:ext cx="4244366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rgbClr val="102D69"/>
                </a:solidFill>
                <a:latin typeface="HSE Sans" panose="02000000000000000000" pitchFamily="2" charset="0"/>
              </a:rPr>
              <a:t>ЗАДОЛЖЕННОСТИ </a:t>
            </a:r>
            <a:endParaRPr lang="ru-RU" sz="15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5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ПО </a:t>
            </a:r>
            <a:r>
              <a:rPr lang="ru-RU" sz="1500" dirty="0">
                <a:solidFill>
                  <a:srgbClr val="102D69"/>
                </a:solidFill>
                <a:latin typeface="HSE Sans" panose="02000000000000000000" pitchFamily="2" charset="0"/>
              </a:rPr>
              <a:t>ДИСЦИПЛИНАМ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775793" y="2314090"/>
            <a:ext cx="4022348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Возможны пересдачи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 течение 1 года не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более </a:t>
            </a:r>
            <a:r>
              <a:rPr lang="ru-RU" sz="1400" dirty="0">
                <a:solidFill>
                  <a:srgbClr val="102D69"/>
                </a:solidFill>
              </a:rPr>
              <a:t>2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раз</a:t>
            </a:r>
            <a:endParaRPr lang="en-US" sz="14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При наличии задолженностей или оценок ниже 4 баллов (по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5-балльной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шкале) в следующем после аттестации полугодии государственная стипендия </a:t>
            </a:r>
            <a:r>
              <a:rPr lang="ru-RU" sz="1400" u="sng" dirty="0">
                <a:solidFill>
                  <a:srgbClr val="102D69"/>
                </a:solidFill>
                <a:latin typeface="HSE Sans" panose="02000000000000000000" pitchFamily="2" charset="0"/>
              </a:rPr>
              <a:t>не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 выплачивается.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341051" y="2339461"/>
            <a:ext cx="3315961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ПЕРЕСДАЧИ И ЛИКВИДАЦИИ ЗАДОЛЖЕННОСТЕЙ ПО НАУЧНОЙ РАБОТЕ 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 </a:t>
            </a:r>
            <a:r>
              <a:rPr lang="ru-RU" sz="1400" b="1" dirty="0">
                <a:solidFill>
                  <a:srgbClr val="102D69"/>
                </a:solidFill>
                <a:latin typeface="HSE Sans" panose="02000000000000000000" pitchFamily="2" charset="0"/>
              </a:rPr>
              <a:t>НЕ 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ПРЕДУСМОТРЕНЫ! </a:t>
            </a:r>
            <a:endParaRPr lang="ru-RU" sz="1400" b="1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367223" y="5068220"/>
            <a:ext cx="3315961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ОТЧИСЛЕНИЕ ПОСЛЕ АТТЕСТАЦИИ, </a:t>
            </a:r>
          </a:p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НА КОТОРОЙ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ЗАФИКСИРОВАНО НЕВЫПОЛНЕНИЕ 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552176" y="1589531"/>
            <a:ext cx="3273928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rgbClr val="102D69"/>
                </a:solidFill>
                <a:latin typeface="HSE Sans" panose="02000000000000000000" pitchFamily="2" charset="0"/>
              </a:rPr>
              <a:t>ЗАДОЛЖЕННОСТИ ПО НАУЧНОМУ ИССЛЕДОВАНИЮ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367223" y="3231899"/>
            <a:ext cx="3459102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Невыполнение аспирантом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инд.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плана научной деятельности, установленное во время промежуточной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аттестации = недобросовестное выполнение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аспирантом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программы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аспирантуры</a:t>
            </a:r>
            <a:r>
              <a:rPr lang="ru-RU" sz="1400" dirty="0">
                <a:solidFill>
                  <a:srgbClr val="102D69"/>
                </a:solidFill>
              </a:rPr>
              <a:t> </a:t>
            </a:r>
            <a:r>
              <a:rPr lang="ru-RU" sz="1400" dirty="0" smtClean="0">
                <a:solidFill>
                  <a:srgbClr val="102D69"/>
                </a:solidFill>
              </a:rPr>
              <a:t>=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отчисление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сразу после аттестации, в ходе который установлены.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775793" y="4637333"/>
            <a:ext cx="3459102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b="1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Непрохождение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 </a:t>
            </a:r>
            <a:r>
              <a:rPr lang="ru-RU" sz="1400" b="1" dirty="0">
                <a:solidFill>
                  <a:srgbClr val="102D69"/>
                </a:solidFill>
                <a:latin typeface="HSE Sans" panose="02000000000000000000" pitchFamily="2" charset="0"/>
              </a:rPr>
              <a:t>аттестации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в структурном подразделении и (или) Аспирантской школе признается недобросовестным выполнением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обязанностей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по освоению программы аспирантуры и является основанием для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отчисления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18062" y="1661776"/>
            <a:ext cx="401598" cy="401598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1646" y="4455529"/>
            <a:ext cx="2062329" cy="54179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HSE Sans" panose="02000000000000000000" pitchFamily="50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ВЕСЕННЯЯ АТТЕСТАЦИЯ ПЕРВОГО ГОДА ОБУЧЕНИЯ. СРОКИ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19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1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C74E6E830D74E9B0FDDB4017A5417" ma:contentTypeVersion="13" ma:contentTypeDescription="Create a new document." ma:contentTypeScope="" ma:versionID="163ea1e46d1ef2e7d3e2669fd3a78f5e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83a6ac8df01c04b261c31c48caeaf0ed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D272EA-4D43-45C0-9703-56225E78CA7C}">
  <ds:schemaRefs>
    <ds:schemaRef ds:uri="9875bd71-cde8-496c-a136-433f55d5e6d0"/>
    <ds:schemaRef ds:uri="e96afe77-3acb-4328-97fc-408e1bde3e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schemas.microsoft.com/office/2006/metadata/properties"/>
    <ds:schemaRef ds:uri="9875bd71-cde8-496c-a136-433f55d5e6d0"/>
    <ds:schemaRef ds:uri="http://purl.org/dc/terms/"/>
    <ds:schemaRef ds:uri="http://schemas.openxmlformats.org/package/2006/metadata/core-properties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</TotalTime>
  <Words>400</Words>
  <Application>Microsoft Office PowerPoint</Application>
  <PresentationFormat>Экран (4:3)</PresentationFormat>
  <Paragraphs>66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HSE Sans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Воронина Софья Александровна</cp:lastModifiedBy>
  <cp:revision>106</cp:revision>
  <cp:lastPrinted>2021-11-11T13:08:42Z</cp:lastPrinted>
  <dcterms:created xsi:type="dcterms:W3CDTF">2021-11-11T08:52:47Z</dcterms:created>
  <dcterms:modified xsi:type="dcterms:W3CDTF">2023-04-28T11:54:19Z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